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4" r:id="rId2"/>
    <p:sldId id="265" r:id="rId3"/>
    <p:sldId id="313" r:id="rId4"/>
    <p:sldId id="330" r:id="rId5"/>
    <p:sldId id="281" r:id="rId6"/>
    <p:sldId id="335" r:id="rId7"/>
    <p:sldId id="272" r:id="rId8"/>
    <p:sldId id="297" r:id="rId9"/>
    <p:sldId id="336" r:id="rId10"/>
    <p:sldId id="332" r:id="rId11"/>
    <p:sldId id="331" r:id="rId12"/>
    <p:sldId id="325" r:id="rId13"/>
    <p:sldId id="326" r:id="rId14"/>
    <p:sldId id="333" r:id="rId15"/>
    <p:sldId id="334" r:id="rId16"/>
    <p:sldId id="316" r:id="rId17"/>
    <p:sldId id="337" r:id="rId18"/>
    <p:sldId id="338" r:id="rId19"/>
    <p:sldId id="339" r:id="rId20"/>
    <p:sldId id="298" r:id="rId21"/>
    <p:sldId id="317" r:id="rId22"/>
    <p:sldId id="340" r:id="rId23"/>
    <p:sldId id="300" r:id="rId24"/>
    <p:sldId id="309" r:id="rId2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5767" autoAdjust="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8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01D56-3705-4311-BF78-C954CFF097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11320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01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429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010" y="8829429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F4451-9609-4643-9F78-882C5FC9EA4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311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F4451-9609-4643-9F78-882C5FC9EA4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750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28601"/>
            <a:ext cx="8991600" cy="1143000"/>
          </a:xfrm>
        </p:spPr>
        <p:txBody>
          <a:bodyPr/>
          <a:lstStyle>
            <a:lvl1pPr>
              <a:defRPr sz="4000" b="1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7924800" cy="533400"/>
          </a:xfrm>
        </p:spPr>
        <p:txBody>
          <a:bodyPr/>
          <a:lstStyle>
            <a:lvl1pPr marL="0" indent="0" algn="l">
              <a:buFontTx/>
              <a:buNone/>
              <a:defRPr sz="3000" b="1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609600" y="2438400"/>
            <a:ext cx="79248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FontTx/>
              <a:buNone/>
              <a:defRPr sz="30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1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609600" y="4419600"/>
            <a:ext cx="7924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>
              <a:buFontTx/>
              <a:buNone/>
              <a:defRPr sz="3000" b="1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685800" y="4876800"/>
            <a:ext cx="80772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FontTx/>
              <a:buNone/>
              <a:defRPr sz="30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457200" y="5846763"/>
            <a:ext cx="8524875" cy="850900"/>
            <a:chOff x="457200" y="5846763"/>
            <a:chExt cx="8524875" cy="850900"/>
          </a:xfrm>
        </p:grpSpPr>
        <p:pic>
          <p:nvPicPr>
            <p:cNvPr id="13" name="Picture 4" descr="UNCC_Logo_whiteTPB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10400" y="5846763"/>
              <a:ext cx="1971675" cy="850900"/>
            </a:xfrm>
            <a:prstGeom prst="rect">
              <a:avLst/>
            </a:prstGeom>
            <a:noFill/>
          </p:spPr>
        </p:pic>
        <p:cxnSp>
          <p:nvCxnSpPr>
            <p:cNvPr id="14" name="Straight Connector 13"/>
            <p:cNvCxnSpPr/>
            <p:nvPr/>
          </p:nvCxnSpPr>
          <p:spPr>
            <a:xfrm>
              <a:off x="457200" y="6628000"/>
              <a:ext cx="6400800" cy="1434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28601"/>
            <a:ext cx="8991600" cy="1143000"/>
          </a:xfrm>
        </p:spPr>
        <p:txBody>
          <a:bodyPr/>
          <a:lstStyle>
            <a:lvl1pPr>
              <a:defRPr sz="4000" b="1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609600" y="1905000"/>
            <a:ext cx="4267200" cy="1219200"/>
          </a:xfrm>
        </p:spPr>
        <p:txBody>
          <a:bodyPr/>
          <a:lstStyle>
            <a:lvl1pPr marL="0" indent="0" algn="l">
              <a:buFontTx/>
              <a:buNone/>
              <a:defRPr sz="3000" b="1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609600" y="3124200"/>
            <a:ext cx="38862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FontTx/>
              <a:buNone/>
              <a:defRPr sz="3000"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1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457200" y="5846763"/>
            <a:ext cx="8524875" cy="850900"/>
            <a:chOff x="457200" y="5846763"/>
            <a:chExt cx="8524875" cy="850900"/>
          </a:xfrm>
        </p:grpSpPr>
        <p:pic>
          <p:nvPicPr>
            <p:cNvPr id="11" name="Picture 4" descr="UNCC_Logo_whiteTPB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10400" y="5846763"/>
              <a:ext cx="1971675" cy="850900"/>
            </a:xfrm>
            <a:prstGeom prst="rect">
              <a:avLst/>
            </a:prstGeom>
            <a:noFill/>
          </p:spPr>
        </p:pic>
        <p:cxnSp>
          <p:nvCxnSpPr>
            <p:cNvPr id="12" name="Straight Connector 11"/>
            <p:cNvCxnSpPr/>
            <p:nvPr/>
          </p:nvCxnSpPr>
          <p:spPr>
            <a:xfrm>
              <a:off x="457200" y="6628000"/>
              <a:ext cx="6400800" cy="1434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800600" cy="4525963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3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2600" y="1600200"/>
            <a:ext cx="3124200" cy="4525963"/>
          </a:xfrm>
        </p:spPr>
        <p:txBody>
          <a:bodyPr/>
          <a:lstStyle>
            <a:lvl1pPr>
              <a:defRPr sz="2800" i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52400" y="228601"/>
            <a:ext cx="8991600" cy="1143000"/>
          </a:xfrm>
        </p:spPr>
        <p:txBody>
          <a:bodyPr/>
          <a:lstStyle>
            <a:lvl1pPr>
              <a:defRPr sz="4000" b="1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457200" y="5846763"/>
            <a:ext cx="8524875" cy="850900"/>
            <a:chOff x="457200" y="5846763"/>
            <a:chExt cx="8524875" cy="850900"/>
          </a:xfrm>
        </p:grpSpPr>
        <p:pic>
          <p:nvPicPr>
            <p:cNvPr id="10" name="Picture 4" descr="UNCC_Logo_whiteTPB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10400" y="5846763"/>
              <a:ext cx="1971675" cy="850900"/>
            </a:xfrm>
            <a:prstGeom prst="rect">
              <a:avLst/>
            </a:prstGeom>
            <a:noFill/>
          </p:spPr>
        </p:pic>
        <p:cxnSp>
          <p:nvCxnSpPr>
            <p:cNvPr id="11" name="Straight Connector 10"/>
            <p:cNvCxnSpPr/>
            <p:nvPr/>
          </p:nvCxnSpPr>
          <p:spPr>
            <a:xfrm>
              <a:off x="457200" y="6628000"/>
              <a:ext cx="6400800" cy="1434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Presentation Title, Arial 44 bold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5486400"/>
            <a:ext cx="9144000" cy="1096963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lvl="0"/>
            <a:r>
              <a:rPr lang="en-US" dirty="0" smtClean="0"/>
              <a:t>Friday, January 16, 2009 (presentation date)</a:t>
            </a:r>
          </a:p>
          <a:p>
            <a:pPr lvl="0"/>
            <a:r>
              <a:rPr lang="en-US" dirty="0" smtClean="0"/>
              <a:t>Enter presenter’s full name &amp; title – Arial 24 pt both lines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baseline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ctr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eaLnBrk="1" latinLnBrk="0" hangingPunct="1">
        <a:spcBef>
          <a:spcPct val="20000"/>
        </a:spcBef>
        <a:buFont typeface="Arial" pitchFamily="34" charset="0"/>
        <a:buNone/>
        <a:defRPr sz="2400" kern="1200" baseline="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finance.uncc.edu/about-us/controllers-office/tax-office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rmurquha@uncc.edu" TargetMode="External"/><Relationship Id="rId2" Type="http://schemas.openxmlformats.org/officeDocument/2006/relationships/hyperlink" Target="mailto:bdiehm1@uncc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finance.uncc.edu/resources/form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G_imageTEMPLATE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0" y="0"/>
            <a:ext cx="9129099" cy="6858000"/>
          </a:xfrm>
          <a:prstGeom prst="rect">
            <a:avLst/>
          </a:prstGeom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685800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Nonresident Alien Tax Compliance</a:t>
            </a:r>
            <a:endParaRPr 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0" y="5105400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Wednesday, February 22, 2017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Lisa Hall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533400" y="1600200"/>
            <a:ext cx="8229600" cy="452596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Types of Payments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Compensation for services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Dependent personal services:  wages, salary, stipend, service-related payments, travel reimbursements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Independent personal services:  consulting fees, guest speaker, honorarium, travel reimbursements</a:t>
            </a:r>
          </a:p>
          <a:p>
            <a:pPr marL="1200150" lvl="2" indent="-285750">
              <a:spcBef>
                <a:spcPct val="20000"/>
              </a:spcBef>
              <a:defRPr/>
            </a:pPr>
            <a:endParaRPr lang="en-US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Scholarships</a:t>
            </a:r>
          </a:p>
          <a:p>
            <a:pPr marL="1200150" lvl="2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Tuition and fees</a:t>
            </a:r>
          </a:p>
          <a:p>
            <a:pPr marL="1200150" lvl="2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Room and board</a:t>
            </a:r>
          </a:p>
          <a:p>
            <a:pPr marL="1200150" lvl="2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Book Allowances</a:t>
            </a:r>
          </a:p>
          <a:p>
            <a:pPr marL="1200150" lvl="2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Parking</a:t>
            </a:r>
          </a:p>
          <a:p>
            <a:pPr marL="1200150" lvl="2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Travel Award</a:t>
            </a:r>
          </a:p>
          <a:p>
            <a:pPr marL="285750" lvl="0" indent="-285750">
              <a:spcBef>
                <a:spcPct val="20000"/>
              </a:spcBef>
              <a:defRPr/>
            </a:pPr>
            <a:endParaRPr lang="en-US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Other Income</a:t>
            </a:r>
          </a:p>
          <a:p>
            <a:pPr marL="1200150" lvl="2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Gifts, </a:t>
            </a: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rizes and awards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228600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Step 2:  Determine Type of Payment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Step 2:  Determine Type of Payment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Misclassification can lead to incorrect withholding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 taxes and incorrect reporting of payment	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The name given to the payment by the payer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is not controlling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Examples: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 scholarship requiring services to be performed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is compensation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stipend may be either a scholarship or compensation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Step 3:  Complete Payment </a:t>
            </a:r>
            <a:r>
              <a:rPr lang="en-US" sz="3600" dirty="0"/>
              <a:t>P</a:t>
            </a:r>
            <a:r>
              <a:rPr lang="en-US" sz="3600" dirty="0" smtClean="0"/>
              <a:t>aperwork 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81000" y="1600200"/>
            <a:ext cx="8229600" cy="4525963"/>
          </a:xfrm>
          <a:prstGeom prst="rect">
            <a:avLst/>
          </a:prstGeom>
        </p:spPr>
        <p:txBody>
          <a:bodyPr vert="horz" wrap="none" lIns="0" tIns="0" rIns="0" bIns="0" rtlCol="0">
            <a:normAutofit fontScale="92500" lnSpcReduction="10000"/>
          </a:bodyPr>
          <a:lstStyle/>
          <a:p>
            <a:pPr marL="285750" indent="-285750">
              <a:spcBef>
                <a:spcPct val="20000"/>
              </a:spcBef>
              <a:defRPr/>
            </a:pP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Compensation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Dependent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Wages / Salary / Stipend</a:t>
            </a:r>
          </a:p>
          <a:p>
            <a:pPr marL="1200150" lvl="2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Human Resource/Academic Affairs Forms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Travel Reimbursement / Payment</a:t>
            </a:r>
          </a:p>
          <a:p>
            <a:pPr marL="1200150" lvl="2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Travel Authorization and Travel Reimbursement </a:t>
            </a:r>
          </a:p>
          <a:p>
            <a:pPr marL="1200150" lvl="2" indent="-285750">
              <a:spcBef>
                <a:spcPct val="20000"/>
              </a:spcBef>
              <a:defRPr/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(TA and TR)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Independent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Ind Per Services / Consulting Fee / Honorarium / Guest Speaker Fees</a:t>
            </a:r>
          </a:p>
          <a:p>
            <a:pPr marL="1200150" lvl="2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Direct Pay Request (DPR)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Travel Reimbursement / Payment</a:t>
            </a:r>
          </a:p>
          <a:p>
            <a:pPr marL="1200150" lvl="2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Non-employee TA and TR / DPR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endParaRPr lang="en-US" sz="2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endParaRPr lang="en-US" sz="2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Processing Procedures for Payments</a:t>
            </a:r>
            <a:br>
              <a:rPr lang="en-US" dirty="0" smtClean="0"/>
            </a:br>
            <a:r>
              <a:rPr lang="en-US" sz="2400" dirty="0" smtClean="0"/>
              <a:t>Step 3:  Complete Payment </a:t>
            </a:r>
            <a:r>
              <a:rPr lang="en-US" sz="2400" dirty="0"/>
              <a:t>P</a:t>
            </a:r>
            <a:r>
              <a:rPr lang="en-US" sz="2400" dirty="0" smtClean="0"/>
              <a:t>aperwork</a:t>
            </a:r>
            <a:endParaRPr lang="en-US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81000" y="1600200"/>
            <a:ext cx="8229600" cy="4525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marL="285750" indent="-285750">
              <a:spcBef>
                <a:spcPct val="20000"/>
              </a:spcBef>
              <a:defRPr/>
            </a:pPr>
            <a:endParaRPr lang="en-US" sz="2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defRPr/>
            </a:pP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Scholarships to Non-US Citizens 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Student Educational Award System (SEA)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Grants and Contracts Administration website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Part of Image Now </a:t>
            </a:r>
          </a:p>
          <a:p>
            <a:pPr marL="742950" lvl="1" indent="-285750">
              <a:spcBef>
                <a:spcPct val="20000"/>
              </a:spcBef>
              <a:defRPr/>
            </a:pPr>
            <a:endParaRPr lang="en-U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defRPr/>
            </a:pP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Gifts, Prizes and Awards	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Direct Pay Request (DPR) and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Policy 101.18, Appendix B – Reportable Gifts, Awards and Prizes Form</a:t>
            </a:r>
            <a:r>
              <a:rPr lang="en-US" sz="2400" dirty="0" smtClean="0"/>
              <a:t> </a:t>
            </a: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defRPr/>
            </a:pPr>
            <a:endParaRPr lang="en-US" sz="2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Taxation of Payments</a:t>
            </a:r>
            <a:br>
              <a:rPr lang="en-US" dirty="0" smtClean="0"/>
            </a:br>
            <a:r>
              <a:rPr lang="en-US" sz="1800" dirty="0" smtClean="0"/>
              <a:t>General Rule:  Taxable unless an exclusion exists</a:t>
            </a:r>
            <a:endParaRPr lang="en-US" sz="1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wrap="none" lIns="0" tIns="0" rIns="0" bIns="0" rtlCol="0">
            <a:normAutofit fontScale="62500" lnSpcReduction="20000"/>
          </a:bodyPr>
          <a:lstStyle/>
          <a:p>
            <a:pPr marL="285750" indent="-285750">
              <a:spcBef>
                <a:spcPct val="20000"/>
              </a:spcBef>
              <a:defRPr/>
            </a:pP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Compensation to Non-US Citizens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Dependent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Wages / Salary 		 		Taxable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Travel Reimbursement / Payment		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“Accountable Plan”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Independent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Ind Per Services / Consulting Fees		Taxable  (30%)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Honorarium / Guest Speaker Fees		Taxable (30%)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Travel Reimbursement / Payment		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“Accountable Plan”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Other					Taxable (30%)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endParaRPr lang="en-US" sz="2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defRPr/>
            </a:pP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Scholarships to Non-US Citizens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Tuition / Fees				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Excluded under Section 117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Room / Board				Taxable (14%)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Book Allowances				</a:t>
            </a: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Excluded under Section 117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Travel Award				Taxable (14%)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endParaRPr lang="en-US" sz="2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defRPr/>
            </a:pPr>
            <a:r>
              <a:rPr lang="en-US" sz="2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Prizes and Awards	to Non-US Citizens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Taxable (30%)</a:t>
            </a:r>
          </a:p>
          <a:p>
            <a:pPr marL="285750" indent="-285750">
              <a:spcBef>
                <a:spcPct val="20000"/>
              </a:spcBef>
              <a:defRPr/>
            </a:pPr>
            <a:endParaRPr lang="en-US" sz="2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Are travel expenses taxable?</a:t>
            </a:r>
            <a:endParaRPr lang="en-US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wrap="none" lIns="0" tIns="0" rIns="0" bIns="0" rtlCol="0">
            <a:normAutofit/>
          </a:bodyPr>
          <a:lstStyle/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“Accountable Plan” rules only apply when there is</a:t>
            </a:r>
          </a:p>
          <a:p>
            <a:pPr marL="285750" indent="-285750">
              <a:spcBef>
                <a:spcPct val="20000"/>
              </a:spcBef>
              <a:defRPr/>
            </a:pP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business purpose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Employees and Independent Contractors who 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receive compensation</a:t>
            </a:r>
          </a:p>
          <a:p>
            <a:pPr marL="742950" lvl="1" indent="-285750">
              <a:spcBef>
                <a:spcPct val="20000"/>
              </a:spcBef>
              <a:defRPr/>
            </a:pPr>
            <a:endParaRPr lang="en-US" sz="2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“Accountable Plan” rules do not apply if there is </a:t>
            </a:r>
          </a:p>
          <a:p>
            <a:pPr marL="285750" indent="-285750">
              <a:spcBef>
                <a:spcPct val="20000"/>
              </a:spcBef>
              <a:defRPr/>
            </a:pP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not a business purpose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Students and scholars who receive non-service 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scholarships or fellowships</a:t>
            </a: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marL="742950" lvl="1" indent="-285750">
              <a:spcBef>
                <a:spcPct val="20000"/>
              </a:spcBef>
              <a:defRPr/>
            </a:pPr>
            <a:endParaRPr lang="en-US" sz="2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defRPr/>
            </a:pPr>
            <a:endParaRPr lang="en-US" sz="2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Honorarium Payments</a:t>
            </a:r>
            <a:endParaRPr lang="en-US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wrap="square" lIns="0" tIns="0" rIns="0" bIns="0" rtlCol="0">
            <a:normAutofit fontScale="92500"/>
          </a:bodyPr>
          <a:lstStyle/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9-5-6 Rule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Covered aliens on a temporary visit may accept an 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honorarium payment for usual academic activity</a:t>
            </a:r>
          </a:p>
          <a:p>
            <a:pPr marL="1200150" lvl="2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lasting not longer than 9 days at any single institution, </a:t>
            </a:r>
          </a:p>
          <a:p>
            <a:pPr marL="1200150" lvl="2" indent="-285750">
              <a:spcBef>
                <a:spcPct val="20000"/>
              </a:spcBef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and</a:t>
            </a:r>
          </a:p>
          <a:p>
            <a:pPr marL="1200150" lvl="2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If the alien has not accepted such payment from more </a:t>
            </a:r>
          </a:p>
          <a:p>
            <a:pPr marL="1200150" lvl="2" indent="-285750">
              <a:spcBef>
                <a:spcPct val="20000"/>
              </a:spcBef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than 5 institutions </a:t>
            </a:r>
          </a:p>
          <a:p>
            <a:pPr marL="1200150" lvl="2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 the previous 6-month period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Covered aliens:  B-1, B-2, VWB, VWT, aliens from Canada 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and aliens with valid border-crossing card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spcBef>
                <a:spcPct val="20000"/>
              </a:spcBef>
              <a:defRPr/>
            </a:pPr>
            <a:endParaRPr lang="en-US" sz="2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defRPr/>
            </a:pPr>
            <a:endParaRPr lang="en-US" sz="2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Gross-up Option</a:t>
            </a:r>
            <a:endParaRPr lang="en-US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600201"/>
            <a:ext cx="8229600" cy="4419600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Increase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of gross payment due to recipient to cover any taxes withheld so the individual receives the desired net amount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 use non-allocated funds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Check option for this on Direct Pay Request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NC 4% withholding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Nonresident alien withholding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Complete Gross-up Calculation form for employees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10600" y="5867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2407F107-3B74-4938-A79B-DA83CCC38DC4}" type="slidenum">
              <a:rPr lang="en-US" smtClean="0">
                <a:solidFill>
                  <a:schemeClr val="bg1"/>
                </a:solidFill>
              </a:rPr>
              <a:t>17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00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Gross-up</a:t>
            </a:r>
            <a:endParaRPr lang="en-US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600201"/>
            <a:ext cx="8229600" cy="4419600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marL="800100" lvl="1" indent="-342900">
              <a:spcBef>
                <a:spcPct val="20000"/>
              </a:spcBef>
              <a:defRPr/>
            </a:pP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10600" y="5867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2407F107-3B74-4938-A79B-DA83CCC38DC4}" type="slidenum">
              <a:rPr lang="en-US" smtClean="0">
                <a:solidFill>
                  <a:schemeClr val="bg1"/>
                </a:solidFill>
              </a:rPr>
              <a:t>18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89" y="1440779"/>
            <a:ext cx="8385311" cy="3527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43000" y="5486400"/>
            <a:ext cx="3752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Check gross up checkbox on DPR form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84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8174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Gross-up</a:t>
            </a:r>
            <a:endParaRPr lang="en-US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600201"/>
            <a:ext cx="8229600" cy="4419600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marL="800100" lvl="1" indent="-342900">
              <a:spcBef>
                <a:spcPct val="20000"/>
              </a:spcBef>
              <a:defRPr/>
            </a:pP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8104" y="1113453"/>
            <a:ext cx="7244682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905000" y="6052066"/>
            <a:ext cx="14402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Complete form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36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Agenda</a:t>
            </a:r>
            <a:endParaRPr lang="en-US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wrap="square" lIns="0" tIns="0" rIns="0" bIns="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Overview of the Tax System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Federal Income Taxes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State</a:t>
            </a:r>
            <a:r>
              <a:rPr kumimoji="0" lang="en-US" sz="2800" b="0" i="0" u="none" strike="noStrike" kern="1200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Income Taxes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baseline="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Social</a:t>
            </a:r>
            <a:r>
              <a:rPr lang="en-US" sz="28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Security/Medicare Taxes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Processing Procedures for Payments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Taxation of Payments</a:t>
            </a:r>
            <a:endParaRPr lang="en-US" sz="2800" noProof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Treaty Benefits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Best Practices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Questions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Resources</a:t>
            </a:r>
            <a:endParaRPr lang="en-US" sz="2800" baseline="0" noProof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800" baseline="0" noProof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Tax Treaty Benefits</a:t>
            </a:r>
            <a:endParaRPr lang="en-US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wrap="none" lIns="0" tIns="0" rIns="0" bIns="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The US has tax treaties with over 60 countries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Treaties offer tax exemptions for foreign nationals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who were or are tax residents (not citizens) of a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treaty country and meet specific criteria as defined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by the treaty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Many foreign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nationals understand and expect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these benefits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Treaty benefit eligibility will be determined from a review of the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completed Foreign National Information Form and W8BEN.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Best Practices</a:t>
            </a:r>
            <a:endParaRPr lang="en-US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wrap="square" lIns="0" tIns="0" rIns="0" bIns="0" rtlCol="0">
            <a:normAutofit fontScale="2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As soon as you know you will have a foreign visitor,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7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start the paperwork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7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Don’t start paperwork after the visitor has performed services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7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or you risk not being able to pay the visitor</a:t>
            </a:r>
            <a:endParaRPr kumimoji="0" lang="en-US" sz="7200" b="0" i="0" u="none" strike="noStrike" kern="1200" cap="none" spc="0" normalizeH="0" baseline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7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 payments (except wages and scholarships) to nonresident aliens should be processed on a DPR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7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 travel guidelines and requirements apply to foreign visitors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7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Accountable plan (nontaxable)</a:t>
            </a:r>
          </a:p>
          <a:p>
            <a:pPr marL="1200150" lvl="2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7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Use this for travel portion of trip to make less of the payment taxable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7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Keep the gross-up option in mind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7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NRA rules and regulations are mandated by the IRS, NC Department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7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of Revenue, US Immigration Services, and US Department of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7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Homeland Security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7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Let visitors know we have a Tax Office that would be happy to discuss the tax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7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implications of their payments with them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7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When in doubt, call or email the Tax Office</a:t>
            </a:r>
            <a:endParaRPr kumimoji="0" lang="en-US" sz="7200" b="0" i="0" u="none" strike="noStrike" kern="1200" cap="none" spc="0" normalizeH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Questions?</a:t>
            </a:r>
            <a:endParaRPr lang="en-US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jrhughes\AppData\Local\Microsoft\Windows\Temporary Internet Files\Content.IE5\88V5DTS3\Accountan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1139" y="1905000"/>
            <a:ext cx="4698646" cy="337127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939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Resources</a:t>
            </a:r>
            <a:endParaRPr lang="en-US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wrap="none" lIns="0" tIns="0" rIns="0" bIns="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Tax Office Website: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2"/>
              </a:rPr>
              <a:t>http://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2"/>
              </a:rPr>
              <a:t>finance.uncc.edu/about-us/controllers-office/tax-office</a:t>
            </a: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IRS Publications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15T, Employer’s Tax Guide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515, Withholding on Nonresident Aliens and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Foreign Entities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519, US Tax Guide for Aliens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Contacts</a:t>
            </a:r>
            <a:endParaRPr lang="en-US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Robyn Diehm</a:t>
            </a:r>
          </a:p>
          <a:p>
            <a:pPr algn="l"/>
            <a:r>
              <a:rPr lang="en-US" dirty="0" smtClean="0"/>
              <a:t>Assistant Controller - Tax &amp; Payroll </a:t>
            </a:r>
          </a:p>
          <a:p>
            <a:pPr algn="l"/>
            <a:r>
              <a:rPr lang="en-US" dirty="0" smtClean="0"/>
              <a:t>(704) 687-5819</a:t>
            </a:r>
          </a:p>
          <a:p>
            <a:pPr algn="l"/>
            <a:r>
              <a:rPr lang="en-US" dirty="0" smtClean="0">
                <a:hlinkClick r:id="rId2"/>
              </a:rPr>
              <a:t>bdiehm1@uncc.edu</a:t>
            </a:r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Lisa Hall</a:t>
            </a:r>
          </a:p>
          <a:p>
            <a:pPr algn="l"/>
            <a:r>
              <a:rPr lang="en-US" dirty="0" smtClean="0"/>
              <a:t>Tax Accountant</a:t>
            </a:r>
          </a:p>
          <a:p>
            <a:pPr algn="l"/>
            <a:r>
              <a:rPr lang="en-US" dirty="0" smtClean="0"/>
              <a:t>(704) 687-5742</a:t>
            </a:r>
          </a:p>
          <a:p>
            <a:pPr algn="l"/>
            <a:r>
              <a:rPr lang="en-US" dirty="0" smtClean="0">
                <a:hlinkClick r:id="rId3"/>
              </a:rPr>
              <a:t>lhall57@uncc.edu</a:t>
            </a:r>
            <a:endParaRPr lang="en-US" dirty="0" smtClean="0"/>
          </a:p>
          <a:p>
            <a:pPr algn="l"/>
            <a:endParaRPr lang="en-US" sz="2800" dirty="0" smtClean="0"/>
          </a:p>
          <a:p>
            <a:pPr algn="l"/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endParaRPr lang="en-US" sz="2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en-US" sz="2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Belk-Tower-09050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86400" y="1600200"/>
            <a:ext cx="2850509" cy="39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Overview of the Tax System</a:t>
            </a:r>
            <a:endParaRPr lang="en-US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wrap="square" lIns="0" tIns="0" rIns="0" bIns="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System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		</a:t>
            </a:r>
            <a:r>
              <a:rPr kumimoji="0" lang="en-US" sz="3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Residency</a:t>
            </a:r>
            <a:r>
              <a:rPr kumimoji="0" lang="en-US" sz="3000" b="1" i="0" u="sng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Status</a:t>
            </a:r>
            <a:endParaRPr kumimoji="0" lang="en-US" sz="3000" b="1" i="0" u="sng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U.S. Tax System  			U.S. Citizens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Lawful Permanent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Residents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					Resident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Alien for Tax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Purposes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Nonresident Alien Tax 		Nonresident Alien for Tax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System				Purposes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Federal Income Taxes</a:t>
            </a:r>
            <a:endParaRPr lang="en-US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wrap="square" lIns="0" tIns="0" rIns="0" bIns="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General Rule</a:t>
            </a:r>
            <a:endParaRPr kumimoji="0" lang="en-US" sz="43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withhold federal income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tax from all income payments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made to or on behalf of a nonresident alien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Withhold at 30% unless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 exception is available (14% for nonqualified scholarships, </a:t>
            </a:r>
          </a:p>
          <a:p>
            <a:pPr marL="742950" lvl="1" indent="-285750">
              <a:spcBef>
                <a:spcPct val="20000"/>
              </a:spcBef>
              <a:defRPr/>
            </a:pP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wage withholding, treaty) and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requirements for the exception are met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If the withholding agent does not withhold the appropriate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8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amount of tax at the time of payment, the	withholding agent will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8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 liable for the tax, plus any penalties and interest – regardless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 whether the individual pays the tax on his or her tax return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State Income Taxes</a:t>
            </a:r>
            <a:endParaRPr lang="en-US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wrap="square" lIns="0" tIns="0" rIns="0" bIns="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North Carolina 4% Withholding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Services performed by ITIN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holders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Non-Resident Contractors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Non-wage compensation 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Paid to a nonresident contractor 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Greater than $1,500 during the calendar year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 personal services performed in NC 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714500" lvl="3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performance</a:t>
            </a:r>
          </a:p>
          <a:p>
            <a:pPr marL="1714500" lvl="3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 entertainment or athletic event</a:t>
            </a:r>
          </a:p>
          <a:p>
            <a:pPr marL="1714500" lvl="3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speech or </a:t>
            </a:r>
          </a:p>
          <a:p>
            <a:pPr marL="1714500" lvl="3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creation of a film, radio, or television program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endParaRPr lang="en-US" sz="2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State Income Taxes</a:t>
            </a:r>
            <a:endParaRPr lang="en-US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wrap="square" lIns="0" tIns="0" rIns="0" bIns="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North Carolina 4% Withholding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Withholding must be rounded to the next whole dollar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Corporations or LLCs with a permanent place of business in NC can obtain an NC Certificate of Authority and submit it during the payment process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Not applied retroactively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If paid $1,000 in January and $600 in July, you would only withhold on the payment made in July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US" sz="2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41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Social Security/Medicare Taxes</a:t>
            </a:r>
            <a:endParaRPr lang="en-US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wrap="square" lIns="0" tIns="0" rIns="0" bIns="0" rtlCol="0">
            <a:normAutofit fontScale="4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Applies to compensation for employment services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Exceptions: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Student FICA</a:t>
            </a:r>
            <a:r>
              <a:rPr kumimoji="0" lang="en-US" sz="3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Exception</a:t>
            </a:r>
            <a:endParaRPr kumimoji="0" lang="en-US" sz="3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Students working on the campus of the institution where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they are enrolled and regularly attending classes</a:t>
            </a:r>
            <a:endParaRPr kumimoji="0" lang="en-US" sz="3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Same rules for US citizens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NRA FICA Exception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Nonresident aliens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 F-1, J-1, M-1, or Q-1/Q-2 status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Engaged in employment consistent with the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purpose of the visit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Totalization Agreement Exception </a:t>
            </a:r>
            <a:r>
              <a:rPr lang="en-US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with a certificate of coverage</a:t>
            </a:r>
          </a:p>
          <a:p>
            <a:pPr marL="285750" indent="-285750">
              <a:spcBef>
                <a:spcPct val="20000"/>
              </a:spcBef>
              <a:defRPr/>
            </a:pPr>
            <a:endParaRPr lang="en-US" sz="2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dirty="0" smtClean="0"/>
              <a:t>Processing Procedures for Payments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Step 1:  Complete Vendor Setup Forms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Step 2:  Determine Type of Payment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Step 3: Complete Payment Paperwork</a:t>
            </a:r>
            <a:endParaRPr lang="en-US" sz="3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6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dirty="0" smtClean="0"/>
              <a:t>Step 1:  Complete Vendor Setup Forms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wrap="square" lIns="0" tIns="0" rIns="0" bIns="0" rtlCol="0">
            <a:normAutofit fontScale="77500" lnSpcReduction="2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Payments to Foreign Persons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Vendor Information Form (Form W-8BEN)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Foreign National Information Form (FNIF)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Non-student or Student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Version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Copies of immigration documents may be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necessary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defRPr/>
            </a:pP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Payments to Foreign Businesses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Form W-8BEN-E</a:t>
            </a:r>
          </a:p>
          <a:p>
            <a:pPr lvl="1">
              <a:spcBef>
                <a:spcPct val="20000"/>
              </a:spcBef>
              <a:defRPr/>
            </a:pPr>
            <a:endParaRPr lang="en-US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hlinkClick r:id="rId2"/>
              </a:rPr>
              <a:t>http</a:t>
            </a:r>
            <a:r>
              <a:rPr lang="en-US" sz="2800" dirty="0">
                <a:solidFill>
                  <a:srgbClr val="FFFF00"/>
                </a:solidFill>
                <a:latin typeface="Arial" pitchFamily="34" charset="0"/>
                <a:cs typeface="Arial" pitchFamily="34" charset="0"/>
                <a:hlinkClick r:id="rId2"/>
              </a:rPr>
              <a:t>://</a:t>
            </a: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hlinkClick r:id="rId2"/>
              </a:rPr>
              <a:t>finance.uncc.edu/resources/forms</a:t>
            </a:r>
            <a:endParaRPr lang="en-US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6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82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CCharlotte_template01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FFFF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UNCCharlotte_template01</Template>
  <TotalTime>2782</TotalTime>
  <Words>571</Words>
  <Application>Microsoft Office PowerPoint</Application>
  <PresentationFormat>On-screen Show (4:3)</PresentationFormat>
  <Paragraphs>250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UNCCharlotte_template01</vt:lpstr>
      <vt:lpstr>PowerPoint Presentation</vt:lpstr>
      <vt:lpstr>Agenda</vt:lpstr>
      <vt:lpstr>Overview of the Tax System</vt:lpstr>
      <vt:lpstr>Federal Income Taxes</vt:lpstr>
      <vt:lpstr>State Income Taxes</vt:lpstr>
      <vt:lpstr>State Income Taxes</vt:lpstr>
      <vt:lpstr>Social Security/Medicare Taxes</vt:lpstr>
      <vt:lpstr> Processing Procedures for Payments  </vt:lpstr>
      <vt:lpstr> Step 1:  Complete Vendor Setup Forms </vt:lpstr>
      <vt:lpstr>Step 2:  Determine Type of Payment </vt:lpstr>
      <vt:lpstr>Step 2:  Determine Type of Payment</vt:lpstr>
      <vt:lpstr>Step 3:  Complete Payment Paperwork </vt:lpstr>
      <vt:lpstr> Processing Procedures for Payments Step 3:  Complete Payment Paperwork</vt:lpstr>
      <vt:lpstr>Taxation of Payments General Rule:  Taxable unless an exclusion exists</vt:lpstr>
      <vt:lpstr>Are travel expenses taxable?</vt:lpstr>
      <vt:lpstr>Honorarium Payments</vt:lpstr>
      <vt:lpstr>Gross-up Option</vt:lpstr>
      <vt:lpstr>Gross-up</vt:lpstr>
      <vt:lpstr>Gross-up</vt:lpstr>
      <vt:lpstr>Tax Treaty Benefits</vt:lpstr>
      <vt:lpstr>Best Practices</vt:lpstr>
      <vt:lpstr>Questions?</vt:lpstr>
      <vt:lpstr>Resources</vt:lpstr>
      <vt:lpstr>Contacts</vt:lpstr>
    </vt:vector>
  </TitlesOfParts>
  <Company>UNC Charlotte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Boyd, Mary Alice</dc:creator>
  <cp:lastModifiedBy>LaRocca, Alice</cp:lastModifiedBy>
  <cp:revision>268</cp:revision>
  <cp:lastPrinted>2013-02-26T15:28:04Z</cp:lastPrinted>
  <dcterms:created xsi:type="dcterms:W3CDTF">2010-01-14T18:14:25Z</dcterms:created>
  <dcterms:modified xsi:type="dcterms:W3CDTF">2017-02-22T16:12:38Z</dcterms:modified>
</cp:coreProperties>
</file>